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72" r:id="rId16"/>
    <p:sldId id="273" r:id="rId17"/>
    <p:sldId id="275" r:id="rId18"/>
    <p:sldId id="276" r:id="rId19"/>
    <p:sldId id="278" r:id="rId20"/>
    <p:sldId id="279" r:id="rId21"/>
    <p:sldId id="280" r:id="rId22"/>
    <p:sldId id="281" r:id="rId23"/>
    <p:sldId id="28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6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18F13-F950-4DE0-AA5D-B773B0D9840B}" type="datetimeFigureOut">
              <a:rPr lang="en-US"/>
              <a:pPr/>
              <a:t>7/24/2018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3780F-A0B9-4927-8846-461E159906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8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20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43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03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83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67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37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88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24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3780F-A0B9-4927-8846-461E15990622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4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42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4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7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9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69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9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9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93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38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9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0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MAP 21 Performance Measures for Pavements and Bridges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898989"/>
                </a:solidFill>
                <a:latin typeface="Calibri" charset="0"/>
              </a:rPr>
              <a:t>Jon Wilcoxson</a:t>
            </a:r>
          </a:p>
          <a:p>
            <a:pPr algn="ctr"/>
            <a:r>
              <a:rPr lang="en-US" b="1">
                <a:solidFill>
                  <a:srgbClr val="898989"/>
                </a:solidFill>
                <a:latin typeface="Calibri" charset="0"/>
              </a:rPr>
              <a:t>Division of Maintenance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Metrics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Smoothness (IRI)</a:t>
            </a:r>
          </a:p>
          <a:p>
            <a:r>
              <a:rPr lang="en-US" sz="2400" dirty="0" smtClean="0"/>
              <a:t>Cracking</a:t>
            </a:r>
          </a:p>
          <a:p>
            <a:r>
              <a:rPr lang="en-US" sz="2400" dirty="0" smtClean="0"/>
              <a:t>Rutting (Asphalt)</a:t>
            </a:r>
          </a:p>
          <a:p>
            <a:r>
              <a:rPr lang="en-US" sz="2400" dirty="0" smtClean="0"/>
              <a:t>Faulting (Concrete)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“Good” and “Poor” Defined?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930723" y="1902278"/>
          <a:ext cx="10066572" cy="358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7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1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6352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Fair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Poor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9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IRI (inches/mile)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&lt;95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95-170</a:t>
                      </a:r>
                      <a:endParaRPr lang="en-US" sz="3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&gt;170</a:t>
                      </a:r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85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Cracking (%)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&lt;5%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5% - 10%</a:t>
                      </a:r>
                      <a:endParaRPr lang="en-US" sz="3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&gt;10%</a:t>
                      </a:r>
                      <a:endParaRPr lang="en-US" sz="3200" dirty="0"/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36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Rutting (inches)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&lt;0.20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0.20 – 0.40</a:t>
                      </a:r>
                      <a:endParaRPr lang="en-US" sz="3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&gt;0.40</a:t>
                      </a:r>
                      <a:endParaRPr lang="en-US" sz="3200" dirty="0"/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36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Faulting (inches)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&lt;0.05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0.05 – 0.15</a:t>
                      </a:r>
                      <a:endParaRPr lang="en-US" sz="3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&gt;0.15</a:t>
                      </a:r>
                      <a:endParaRPr lang="en-US" sz="3200" dirty="0"/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Pavement Condition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7680" y="2032906"/>
          <a:ext cx="10099226" cy="4054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193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Metric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Rating Results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Overall Section Rating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65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</a:t>
                      </a:r>
                      <a:r>
                        <a:rPr lang="en-US" sz="3200" baseline="0" dirty="0" smtClean="0"/>
                        <a:t> three metrics rated “Good”</a:t>
                      </a:r>
                      <a:endParaRPr lang="en-US" sz="3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Good</a:t>
                      </a:r>
                      <a:endParaRPr lang="en-US" sz="3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65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More than 2 metrics rated “Poor”</a:t>
                      </a:r>
                      <a:endParaRPr lang="en-US" sz="3200" dirty="0"/>
                    </a:p>
                  </a:txBody>
                  <a:tcPr anchor="ctr">
                    <a:solidFill>
                      <a:srgbClr val="E2A6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Poor</a:t>
                      </a:r>
                      <a:endParaRPr lang="en-US" sz="3200" dirty="0"/>
                    </a:p>
                  </a:txBody>
                  <a:tcPr anchor="ctr"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65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 other combinations</a:t>
                      </a:r>
                      <a:endParaRPr lang="en-US" sz="32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Fair</a:t>
                      </a:r>
                      <a:endParaRPr lang="en-US" sz="32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Threshold and Penalties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 more than 5% of Interstate Pavements allowed in Poor Condition</a:t>
            </a:r>
          </a:p>
          <a:p>
            <a:r>
              <a:rPr lang="en-US" sz="2400" dirty="0" smtClean="0"/>
              <a:t>If target is not attained for two consecutive years, state must obligate funds to improve the measure.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 Condition Measures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96288" y="2277835"/>
          <a:ext cx="5049613" cy="2946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193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National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Highway System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65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 of</a:t>
                      </a:r>
                      <a:r>
                        <a:rPr lang="en-US" sz="3200" baseline="0" dirty="0" smtClean="0"/>
                        <a:t> Bridges in “Good” Condition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9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 of Bridges in “Poor” Condition</a:t>
                      </a:r>
                      <a:endParaRPr lang="en-US" sz="3200" dirty="0"/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8180614" y="3045279"/>
            <a:ext cx="840922" cy="209822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062357" y="3804557"/>
            <a:ext cx="240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% By Deck Area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586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2280" y="775607"/>
            <a:ext cx="8049984" cy="4947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Bridge Condition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7680" y="2032906"/>
          <a:ext cx="10099226" cy="4054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193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Metric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Rating Results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Overall Section Rating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65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</a:t>
                      </a:r>
                      <a:r>
                        <a:rPr lang="en-US" sz="3200" baseline="0" dirty="0" smtClean="0"/>
                        <a:t> three metrics rated “Good”</a:t>
                      </a:r>
                      <a:endParaRPr lang="en-US" sz="3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Good</a:t>
                      </a:r>
                      <a:endParaRPr lang="en-US" sz="3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651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 smtClean="0"/>
                        <a:t>ANY</a:t>
                      </a:r>
                      <a:r>
                        <a:rPr lang="en-US" sz="3200" dirty="0" smtClean="0"/>
                        <a:t> Metric </a:t>
                      </a:r>
                      <a:r>
                        <a:rPr lang="en-US" sz="3200" dirty="0" err="1" smtClean="0"/>
                        <a:t>Rated“Poor</a:t>
                      </a:r>
                      <a:r>
                        <a:rPr lang="en-US" sz="3200" dirty="0" smtClean="0"/>
                        <a:t>”</a:t>
                      </a:r>
                      <a:endParaRPr lang="en-US" sz="3200" dirty="0"/>
                    </a:p>
                  </a:txBody>
                  <a:tcPr anchor="ctr">
                    <a:solidFill>
                      <a:srgbClr val="E2A6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Poor</a:t>
                      </a:r>
                      <a:endParaRPr lang="en-US" sz="3200" dirty="0"/>
                    </a:p>
                  </a:txBody>
                  <a:tcPr anchor="ctr"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65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 other combinations</a:t>
                      </a:r>
                      <a:endParaRPr lang="en-US" sz="32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Fair</a:t>
                      </a:r>
                      <a:endParaRPr lang="en-US" sz="32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Threshold and Penalties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 more than 10% of NHS Bridge Deck Area allowed in Poor Condition</a:t>
            </a:r>
          </a:p>
          <a:p>
            <a:r>
              <a:rPr lang="en-US" sz="2400" dirty="0" smtClean="0"/>
              <a:t>If target is not attained for three consecutive years, state must obligate funds to improve the measure.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Extremely High Threshold for Poor Pavements on Interstate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/>
        </p:nvGraphicFramePr>
        <p:xfrm>
          <a:off x="816423" y="1363435"/>
          <a:ext cx="10066572" cy="358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7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1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6352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Fair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Poor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9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IRI (inches/mile)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&lt;95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95-170</a:t>
                      </a:r>
                      <a:endParaRPr lang="en-US" sz="3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&gt;170</a:t>
                      </a:r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85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Cracking (%)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&lt;5%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5% - 10%</a:t>
                      </a:r>
                      <a:endParaRPr lang="en-US" sz="3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&gt;10%</a:t>
                      </a:r>
                      <a:endParaRPr lang="en-US" sz="3200" dirty="0"/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36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Rutting (inches)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&lt;0.20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0.20 – 0.40</a:t>
                      </a:r>
                      <a:endParaRPr lang="en-US" sz="3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&gt;0.40</a:t>
                      </a:r>
                      <a:endParaRPr lang="en-US" sz="3200" dirty="0"/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36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Faulting (inches)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&lt;0.05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0.05 – 0.15</a:t>
                      </a:r>
                      <a:endParaRPr lang="en-US" sz="3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&gt;0.15</a:t>
                      </a:r>
                      <a:endParaRPr lang="en-US" sz="3200" dirty="0"/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Moving Ahead for Progress in the 21st Century (MAP-21)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Federal Surface Transportation Funding Bill</a:t>
            </a:r>
          </a:p>
          <a:p>
            <a:r>
              <a:rPr lang="en-US" sz="2400"/>
              <a:t>Signed into Law July 2012</a:t>
            </a:r>
          </a:p>
          <a:p>
            <a:r>
              <a:rPr lang="en-US" sz="2400"/>
              <a:t>Establishes a Performance-Based Program for Highways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Extremely High Threshold for Poor Pavements on Interstate</a:t>
            </a:r>
          </a:p>
          <a:p>
            <a:r>
              <a:rPr lang="en-US" dirty="0" smtClean="0"/>
              <a:t>Missing Data is Considered Poor by Default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Extremely High Threshold for Poor Pavements on Interstate</a:t>
            </a:r>
          </a:p>
          <a:p>
            <a:r>
              <a:rPr lang="en-US" dirty="0" smtClean="0"/>
              <a:t>Missing Pavement Data is Considered Poor by Default</a:t>
            </a:r>
          </a:p>
          <a:p>
            <a:r>
              <a:rPr lang="en-US" dirty="0" smtClean="0"/>
              <a:t>Forces Bridge Program to Focus on NHS</a:t>
            </a:r>
          </a:p>
          <a:p>
            <a:r>
              <a:rPr lang="en-US" dirty="0" smtClean="0"/>
              <a:t>Deck Area emphasis may hurt rural areas</a:t>
            </a:r>
          </a:p>
          <a:p>
            <a:r>
              <a:rPr lang="en-US" dirty="0" smtClean="0"/>
              <a:t>Replacement vs. Preservation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KYTC-Specific Measures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4944291" cy="402336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Pavements</a:t>
            </a:r>
          </a:p>
          <a:p>
            <a:r>
              <a:rPr lang="en-US" sz="2400" dirty="0" smtClean="0"/>
              <a:t>% Poor Pavements </a:t>
            </a:r>
            <a:br>
              <a:rPr lang="en-US" sz="2400" dirty="0" smtClean="0"/>
            </a:br>
            <a:r>
              <a:rPr lang="en-US" sz="2400" dirty="0" smtClean="0"/>
              <a:t>(by KYTC Definition, NHS and non-NHS)</a:t>
            </a:r>
          </a:p>
          <a:p>
            <a:r>
              <a:rPr lang="en-US" sz="2400" dirty="0" smtClean="0"/>
              <a:t>% Good Pavements </a:t>
            </a:r>
            <a:br>
              <a:rPr lang="en-US" sz="2400" dirty="0" smtClean="0"/>
            </a:br>
            <a:r>
              <a:rPr lang="en-US" sz="2400" dirty="0" smtClean="0"/>
              <a:t>(by KYTC Definition, NHS and non-NHS)</a:t>
            </a:r>
          </a:p>
          <a:p>
            <a:r>
              <a:rPr lang="en-US" sz="2400" dirty="0" smtClean="0"/>
              <a:t>Average Remaining Service Life</a:t>
            </a:r>
            <a:br>
              <a:rPr lang="en-US" sz="2400" dirty="0" smtClean="0"/>
            </a:br>
            <a:r>
              <a:rPr lang="en-US" sz="2400" dirty="0" smtClean="0"/>
              <a:t>(NHS and non-NHS)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45729" y="1843012"/>
            <a:ext cx="4610099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Bridges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 sz="2400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# of Substandard Bridges on State Routes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# of Structurally Deficient Bridges (entire system)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 Structurally Deficient Deck Area (entire system)</a:t>
            </a:r>
            <a:endParaRPr lang="en-US" sz="2400" noProof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Questions/Comments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2400" dirty="0" smtClean="0"/>
              <a:t>Comment period open until May 8, 2015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Based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Focus on National Transportation Goals</a:t>
            </a:r>
          </a:p>
          <a:p>
            <a:r>
              <a:rPr lang="en-US" sz="2400"/>
              <a:t>Increase Accountability and Transparency</a:t>
            </a:r>
          </a:p>
          <a:p>
            <a:r>
              <a:rPr lang="en-US" sz="2400"/>
              <a:t>Improve Investment Decisionmaking</a:t>
            </a:r>
          </a:p>
        </p:txBody>
      </p:sp>
    </p:spTree>
    <p:extLst>
      <p:ext uri="{BB962C8B-B14F-4D97-AF65-F5344CB8AC3E}">
        <p14:creationId xmlns:p14="http://schemas.microsoft.com/office/powerpoint/2010/main" val="33265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Focus Areas for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Safety</a:t>
            </a:r>
          </a:p>
          <a:p>
            <a:r>
              <a:rPr lang="en-US" sz="2400"/>
              <a:t>Infrastructure Condition</a:t>
            </a:r>
          </a:p>
          <a:p>
            <a:r>
              <a:rPr lang="en-US" sz="2400"/>
              <a:t>Congestion Reduction</a:t>
            </a:r>
          </a:p>
          <a:p>
            <a:r>
              <a:rPr lang="en-US" sz="2400"/>
              <a:t>System Reliability</a:t>
            </a:r>
          </a:p>
          <a:p>
            <a:r>
              <a:rPr lang="en-US" sz="2400"/>
              <a:t>Freight Movement and Economic Vitality</a:t>
            </a:r>
          </a:p>
          <a:p>
            <a:r>
              <a:rPr lang="en-US" sz="2400"/>
              <a:t>Environmental Sustainability</a:t>
            </a:r>
          </a:p>
          <a:p>
            <a:r>
              <a:rPr lang="en-US" sz="2400"/>
              <a:t>Reduced Project Delivery Delays</a:t>
            </a:r>
          </a:p>
        </p:txBody>
      </p:sp>
    </p:spTree>
    <p:extLst>
      <p:ext uri="{BB962C8B-B14F-4D97-AF65-F5344CB8AC3E}">
        <p14:creationId xmlns:p14="http://schemas.microsoft.com/office/powerpoint/2010/main" val="298836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Focus Areas for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Safety</a:t>
            </a:r>
          </a:p>
          <a:p>
            <a:r>
              <a:rPr lang="en-US" sz="2400"/>
              <a:t>Infrastructure Condition</a:t>
            </a:r>
          </a:p>
          <a:p>
            <a:r>
              <a:rPr lang="en-US" sz="2400"/>
              <a:t>Congestion Reduction</a:t>
            </a:r>
          </a:p>
          <a:p>
            <a:r>
              <a:rPr lang="en-US" sz="2400"/>
              <a:t>System Reliability</a:t>
            </a:r>
          </a:p>
          <a:p>
            <a:r>
              <a:rPr lang="en-US" sz="2400"/>
              <a:t>Freight Movement and Economic Vitality</a:t>
            </a:r>
          </a:p>
          <a:p>
            <a:r>
              <a:rPr lang="en-US" sz="2400"/>
              <a:t>Environmental Sustainability</a:t>
            </a:r>
          </a:p>
          <a:p>
            <a:r>
              <a:rPr lang="en-US" sz="2400"/>
              <a:t>Reduced Project Delivery Delays</a:t>
            </a:r>
          </a:p>
        </p:txBody>
      </p:sp>
      <p:sp>
        <p:nvSpPr>
          <p:cNvPr id="4" name="Oval 3"/>
          <p:cNvSpPr/>
          <p:nvPr/>
        </p:nvSpPr>
        <p:spPr>
          <a:xfrm>
            <a:off x="827691" y="2187575"/>
            <a:ext cx="3672872" cy="71278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1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163" y="1829422"/>
            <a:ext cx="10058400" cy="4023360"/>
          </a:xfrm>
        </p:spPr>
        <p:txBody>
          <a:bodyPr>
            <a:normAutofit/>
          </a:bodyPr>
          <a:lstStyle/>
          <a:p>
            <a:r>
              <a:rPr lang="en-US" sz="2400"/>
              <a:t>Pavement</a:t>
            </a:r>
          </a:p>
          <a:p>
            <a:r>
              <a:rPr lang="en-US" sz="2400"/>
              <a:t>Bridges</a:t>
            </a:r>
          </a:p>
          <a:p>
            <a:r>
              <a:rPr lang="en-US" sz="2400"/>
              <a:t>Guardrail</a:t>
            </a:r>
          </a:p>
          <a:p>
            <a:r>
              <a:rPr lang="en-US" sz="2400"/>
              <a:t>Signs</a:t>
            </a:r>
          </a:p>
          <a:p>
            <a:r>
              <a:rPr lang="en-US" sz="2400"/>
              <a:t>Signals</a:t>
            </a:r>
          </a:p>
          <a:p>
            <a:r>
              <a:rPr lang="en-US" sz="2400"/>
              <a:t>Striping</a:t>
            </a:r>
          </a:p>
          <a:p>
            <a:r>
              <a:rPr lang="en-US" sz="2400"/>
              <a:t>Pipes</a:t>
            </a:r>
          </a:p>
          <a:p>
            <a:r>
              <a:rPr lang="en-US" sz="2400"/>
              <a:t>Etc.</a:t>
            </a:r>
          </a:p>
          <a:p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501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163" y="1829422"/>
            <a:ext cx="10058400" cy="4023360"/>
          </a:xfrm>
        </p:spPr>
        <p:txBody>
          <a:bodyPr>
            <a:normAutofit/>
          </a:bodyPr>
          <a:lstStyle/>
          <a:p>
            <a:r>
              <a:rPr lang="en-US" sz="2400"/>
              <a:t>Pavement</a:t>
            </a:r>
          </a:p>
          <a:p>
            <a:r>
              <a:rPr lang="en-US" sz="2400"/>
              <a:t>Bridges</a:t>
            </a:r>
          </a:p>
          <a:p>
            <a:r>
              <a:rPr lang="en-US" sz="2400"/>
              <a:t>Guardrail</a:t>
            </a:r>
          </a:p>
          <a:p>
            <a:r>
              <a:rPr lang="en-US" sz="2400"/>
              <a:t>Signs</a:t>
            </a:r>
          </a:p>
          <a:p>
            <a:r>
              <a:rPr lang="en-US" sz="2400"/>
              <a:t>Signals</a:t>
            </a:r>
          </a:p>
          <a:p>
            <a:r>
              <a:rPr lang="en-US" sz="2400"/>
              <a:t>Striping</a:t>
            </a:r>
          </a:p>
          <a:p>
            <a:r>
              <a:rPr lang="en-US" sz="2400"/>
              <a:t>Pipes</a:t>
            </a:r>
          </a:p>
          <a:p>
            <a:r>
              <a:rPr lang="en-US" sz="2400"/>
              <a:t>Etc.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4" name="Oval 3"/>
          <p:cNvSpPr/>
          <p:nvPr/>
        </p:nvSpPr>
        <p:spPr>
          <a:xfrm>
            <a:off x="845910" y="1617982"/>
            <a:ext cx="1742616" cy="120967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Notice of Proposed Rulemaking (NPRM) for Pavement and Bridge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Published January 5, 2015</a:t>
            </a:r>
          </a:p>
          <a:p>
            <a:r>
              <a:rPr lang="en-US"/>
              <a:t>Establishes Required Performance Measures and Targets for National Highway System</a:t>
            </a:r>
          </a:p>
          <a:p>
            <a:r>
              <a:rPr lang="en-US"/>
              <a:t>Comment Period through May 8, 2015</a:t>
            </a:r>
          </a:p>
        </p:txBody>
      </p:sp>
    </p:spTree>
    <p:extLst>
      <p:ext uri="{BB962C8B-B14F-4D97-AF65-F5344CB8AC3E}">
        <p14:creationId xmlns:p14="http://schemas.microsoft.com/office/powerpoint/2010/main" val="210602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Pavement Condition Measures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7680" y="2032906"/>
          <a:ext cx="10099226" cy="2807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193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INTERSTATES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NON-INTERSTATE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NHS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65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 of</a:t>
                      </a:r>
                      <a:r>
                        <a:rPr lang="en-US" sz="3200" baseline="0" dirty="0" smtClean="0"/>
                        <a:t> “Good” Pavements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 of “Good” Pavements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9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 of “Poor” Pavements</a:t>
                      </a:r>
                      <a:endParaRPr lang="en-US" sz="3200" dirty="0"/>
                    </a:p>
                  </a:txBody>
                  <a:tcPr>
                    <a:solidFill>
                      <a:srgbClr val="E2A6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</a:t>
                      </a:r>
                      <a:r>
                        <a:rPr lang="en-US" sz="3200" baseline="0" dirty="0" smtClean="0"/>
                        <a:t> of “Poor” Pavements</a:t>
                      </a:r>
                      <a:endParaRPr lang="en-US" sz="3200" dirty="0"/>
                    </a:p>
                  </a:txBody>
                  <a:tcPr>
                    <a:solidFill>
                      <a:srgbClr val="E2A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86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AE620AAE2AEB4487F1A743D73B8D7F" ma:contentTypeVersion="0" ma:contentTypeDescription="Create a new document." ma:contentTypeScope="" ma:versionID="88ce93165ea32dc532d4576520ece2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4B6C51-D7E7-472A-A665-8F9161A8C583}"/>
</file>

<file path=customXml/itemProps2.xml><?xml version="1.0" encoding="utf-8"?>
<ds:datastoreItem xmlns:ds="http://schemas.openxmlformats.org/officeDocument/2006/customXml" ds:itemID="{741FCED1-C019-488B-9F15-57D11483151F}"/>
</file>

<file path=customXml/itemProps3.xml><?xml version="1.0" encoding="utf-8"?>
<ds:datastoreItem xmlns:ds="http://schemas.openxmlformats.org/officeDocument/2006/customXml" ds:itemID="{AC3623DF-CE0A-4D84-ACD1-FDEB04B16877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</TotalTime>
  <Words>572</Words>
  <Application>Microsoft Office PowerPoint</Application>
  <PresentationFormat>Widescreen</PresentationFormat>
  <Paragraphs>163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Calibri</vt:lpstr>
      <vt:lpstr>Calibri Light</vt:lpstr>
      <vt:lpstr>Retrospect</vt:lpstr>
      <vt:lpstr>MAP 21 Performance Measures for Pavements and Bridges</vt:lpstr>
      <vt:lpstr>Moving Ahead for Progress in the 21st Century (MAP-21)</vt:lpstr>
      <vt:lpstr>Performance Based Program</vt:lpstr>
      <vt:lpstr>Focus Areas for Performance</vt:lpstr>
      <vt:lpstr>Focus Areas for Performance</vt:lpstr>
      <vt:lpstr>Infrastructure</vt:lpstr>
      <vt:lpstr>Infrastructure</vt:lpstr>
      <vt:lpstr>Notice of Proposed Rulemaking (NPRM) for Pavement and Bridge Conditions</vt:lpstr>
      <vt:lpstr>Pavement Condition Measures</vt:lpstr>
      <vt:lpstr>Required Metrics </vt:lpstr>
      <vt:lpstr>How are “Good” and “Poor” Defined?</vt:lpstr>
      <vt:lpstr>Determining Pavement Condition</vt:lpstr>
      <vt:lpstr>Required Threshold and Penalties </vt:lpstr>
      <vt:lpstr>Bridge Condition Measures</vt:lpstr>
      <vt:lpstr>PowerPoint Presentation</vt:lpstr>
      <vt:lpstr>Determining Bridge Condition</vt:lpstr>
      <vt:lpstr>Required Threshold and Penalties </vt:lpstr>
      <vt:lpstr>Potential Concerns</vt:lpstr>
      <vt:lpstr>PowerPoint Presentation</vt:lpstr>
      <vt:lpstr>Potential Concerns</vt:lpstr>
      <vt:lpstr>Potential Concerns</vt:lpstr>
      <vt:lpstr>Possible KYTC-Specific Measures </vt:lpstr>
      <vt:lpstr>Questions/Comments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Wilcoxson, Jon (KYTC)</dc:creator>
  <cp:lastModifiedBy>Mills, Deanna P (KYTC)</cp:lastModifiedBy>
  <cp:revision>8</cp:revision>
  <dcterms:created xsi:type="dcterms:W3CDTF">2014-09-12T02:11:56Z</dcterms:created>
  <dcterms:modified xsi:type="dcterms:W3CDTF">2018-07-24T18:03:37Z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0x010100B4AE620AAE2AEB4487F1A743D73B8D7F</vt:lpwstr>
  </property>
</Properties>
</file>