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11.xml" ContentType="application/vnd.openxmlformats-officedocument.presentationml.slide+xml"/>
  <Override PartName="/ppt/slides/slide23.xml" ContentType="application/vnd.openxmlformats-officedocument.presentationml.slide+xml"/>
  <Override PartName="/ppt/slides/slide22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1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2.xml" ContentType="application/vnd.openxmlformats-officedocument.presentationml.notesSlide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notesSlides/notesSlide3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6.xml" ContentType="application/vnd.openxmlformats-officedocument.presentationml.notesSlide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7" r:id="rId1"/>
  </p:sldMasterIdLst>
  <p:notesMasterIdLst>
    <p:notesMasterId r:id="rId2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5" r:id="rId12"/>
    <p:sldId id="267" r:id="rId13"/>
    <p:sldId id="268" r:id="rId14"/>
    <p:sldId id="270" r:id="rId15"/>
    <p:sldId id="272" r:id="rId16"/>
    <p:sldId id="273" r:id="rId17"/>
    <p:sldId id="275" r:id="rId18"/>
    <p:sldId id="276" r:id="rId19"/>
    <p:sldId id="278" r:id="rId20"/>
    <p:sldId id="279" r:id="rId21"/>
    <p:sldId id="280" r:id="rId22"/>
    <p:sldId id="281" r:id="rId23"/>
    <p:sldId id="282" r:id="rId2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2A69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4" autoAdjust="0"/>
    <p:restoredTop sz="94660"/>
  </p:normalViewPr>
  <p:slideViewPr>
    <p:cSldViewPr snapToGrid="0">
      <p:cViewPr varScale="1">
        <p:scale>
          <a:sx n="86" d="100"/>
          <a:sy n="86" d="100"/>
        </p:scale>
        <p:origin x="114" y="31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customXml" Target="../customXml/item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Relationship Id="rId30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118F13-F950-4DE0-AA5D-B773B0D9840B}" type="datetimeFigureOut">
              <a:rPr lang="en-US"/>
              <a:pPr/>
              <a:t>7/24/2018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83780F-A0B9-4927-8846-461E1599062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888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83780F-A0B9-4927-8846-461E15990622}" type="slidenum">
              <a:rPr lang="en-US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22045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83780F-A0B9-4927-8846-461E15990622}" type="slidenum">
              <a:rPr lang="en-US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1435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83780F-A0B9-4927-8846-461E15990622}" type="slidenum">
              <a:rPr lang="en-US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1719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83780F-A0B9-4927-8846-461E15990622}" type="slidenum">
              <a:rPr lang="en-US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6032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83780F-A0B9-4927-8846-461E15990622}" type="slidenum">
              <a:rPr lang="en-US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01836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83780F-A0B9-4927-8846-461E15990622}" type="slidenum">
              <a:rPr lang="en-US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8673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83780F-A0B9-4927-8846-461E15990622}" type="slidenum">
              <a:rPr lang="en-US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73742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83780F-A0B9-4927-8846-461E15990622}" type="slidenum">
              <a:rPr lang="en-US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98861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83780F-A0B9-4927-8846-461E15990622}" type="slidenum">
              <a:rPr lang="en-US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742486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83780F-A0B9-4927-8846-461E15990622}" type="slidenum">
              <a:rPr lang="en-US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1435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F68E2-58F2-4D09-BE8B-E3BD06533059}" type="datetimeFigureOut">
              <a:rPr lang="en-US" dirty="0"/>
              <a:pPr/>
              <a:t>7/24/2018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714284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D6473-DF6D-4702-B328-E0DD40540A4E}" type="datetimeFigureOut">
              <a:rPr lang="en-US" dirty="0"/>
              <a:pPr/>
              <a:t>7/24/2018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62449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F7E3A-B166-407D-9866-32884E7D5B37}" type="datetimeFigureOut">
              <a:rPr lang="en-US" dirty="0"/>
              <a:pPr/>
              <a:t>7/24/2018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27791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FC5F6-F338-4AE4-BB23-26385BCFC423}" type="datetimeFigureOut">
              <a:rPr lang="en-US" dirty="0"/>
              <a:pPr/>
              <a:t>7/24/2018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48934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B0C4-6273-4C6E-B9BD-2EDC30F1CD52}" type="datetimeFigureOut">
              <a:rPr lang="en-US" dirty="0"/>
              <a:pPr/>
              <a:t>7/24/2018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686976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4D41-86C1-4908-B66A-0B50CEB3BF29}" type="datetimeFigureOut">
              <a:rPr lang="en-US" dirty="0"/>
              <a:pPr/>
              <a:t>7/24/2018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42946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26E2C-56C1-4E0D-A793-0088A7FDD37E}" type="datetimeFigureOut">
              <a:rPr lang="en-US" dirty="0"/>
              <a:pPr/>
              <a:t>7/24/2018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42911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39B41-D8B5-4052-B551-9B5525EAA8B6}" type="datetimeFigureOut">
              <a:rPr lang="en-US" dirty="0"/>
              <a:pPr/>
              <a:t>7/24/2018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1645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4136C-8742-45B2-AF27-D93DF72833A9}" type="datetimeFigureOut">
              <a:rPr lang="en-US" dirty="0"/>
              <a:pPr/>
              <a:t>7/24/2018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0932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32ABBEA6-7C60-4B02-AE87-00D78D8422AF}" type="datetimeFigureOut">
              <a:rPr lang="en-US" dirty="0"/>
              <a:pPr/>
              <a:t>7/24/2018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39381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AD897-D46E-4AD2-BD9B-49DD3E640873}" type="datetimeFigureOut">
              <a:rPr lang="en-US" dirty="0"/>
              <a:pPr/>
              <a:t>7/24/2018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96976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8624D31-43A5-475A-80CF-332C9F6DCF35}" type="datetimeFigureOut">
              <a:rPr lang="en-US" dirty="0"/>
              <a:pPr/>
              <a:t>7/24/2018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404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>
                <a:latin typeface="Calibri" charset="0"/>
              </a:rPr>
              <a:t>MAP 21 Performance Measures for Pavements and Bridges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b="1">
                <a:solidFill>
                  <a:srgbClr val="898989"/>
                </a:solidFill>
                <a:latin typeface="Calibri" charset="0"/>
              </a:rPr>
              <a:t>Jon Wilcoxson</a:t>
            </a:r>
          </a:p>
          <a:p>
            <a:pPr algn="ctr"/>
            <a:r>
              <a:rPr lang="en-US" b="1">
                <a:solidFill>
                  <a:srgbClr val="898989"/>
                </a:solidFill>
                <a:latin typeface="Calibri" charset="0"/>
              </a:rPr>
              <a:t>Division of Maintenance 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381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Required Metrics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Smoothness (IRI)</a:t>
            </a:r>
          </a:p>
          <a:p>
            <a:r>
              <a:rPr lang="en-US" sz="2400" dirty="0" smtClean="0"/>
              <a:t>Cracking</a:t>
            </a:r>
          </a:p>
          <a:p>
            <a:r>
              <a:rPr lang="en-US" sz="2400" dirty="0" smtClean="0"/>
              <a:t>Rutting (Asphalt)</a:t>
            </a:r>
          </a:p>
          <a:p>
            <a:r>
              <a:rPr lang="en-US" sz="2400" dirty="0" smtClean="0"/>
              <a:t>Faulting (Concrete)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are “Good” and “Poor” Defined?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/>
        </p:nvGraphicFramePr>
        <p:xfrm>
          <a:off x="930723" y="1902278"/>
          <a:ext cx="10066572" cy="35858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575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615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6150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8600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46352">
                <a:tc>
                  <a:txBody>
                    <a:bodyPr/>
                    <a:lstStyle/>
                    <a:p>
                      <a:pPr algn="ctr"/>
                      <a:endParaRPr 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chemeClr val="tx1"/>
                          </a:solidFill>
                        </a:rPr>
                        <a:t>Good</a:t>
                      </a:r>
                      <a:endParaRPr 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chemeClr val="tx1"/>
                          </a:solidFill>
                        </a:rPr>
                        <a:t>Fair</a:t>
                      </a:r>
                      <a:endParaRPr 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chemeClr val="tx1"/>
                          </a:solidFill>
                        </a:rPr>
                        <a:t>Poor</a:t>
                      </a:r>
                      <a:endParaRPr 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892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IRI (inches/mile)</a:t>
                      </a:r>
                      <a:endParaRPr lang="en-US" sz="32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&lt;95</a:t>
                      </a:r>
                      <a:endParaRPr lang="en-US" sz="32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95-170</a:t>
                      </a:r>
                      <a:endParaRPr lang="en-US" sz="32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3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&gt;170</a:t>
                      </a:r>
                    </a:p>
                  </a:txBody>
                  <a:tcPr>
                    <a:solidFill>
                      <a:srgbClr val="E2A69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15858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Cracking (%)</a:t>
                      </a:r>
                      <a:endParaRPr lang="en-US" sz="32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&lt;5%</a:t>
                      </a:r>
                      <a:endParaRPr lang="en-US" sz="32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5% - 10%</a:t>
                      </a:r>
                      <a:endParaRPr lang="en-US" sz="32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&gt;10%</a:t>
                      </a:r>
                      <a:endParaRPr lang="en-US" sz="3200" dirty="0"/>
                    </a:p>
                  </a:txBody>
                  <a:tcPr>
                    <a:solidFill>
                      <a:srgbClr val="E2A69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57366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Rutting (inches)</a:t>
                      </a:r>
                      <a:endParaRPr lang="en-US" sz="32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&lt;0.20</a:t>
                      </a:r>
                      <a:endParaRPr lang="en-US" sz="32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0.20 – 0.40</a:t>
                      </a:r>
                      <a:endParaRPr lang="en-US" sz="32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&gt;0.40</a:t>
                      </a:r>
                      <a:endParaRPr lang="en-US" sz="3200" dirty="0"/>
                    </a:p>
                  </a:txBody>
                  <a:tcPr>
                    <a:solidFill>
                      <a:srgbClr val="E2A69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57366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Faulting (inches)</a:t>
                      </a:r>
                      <a:endParaRPr lang="en-US" sz="32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&lt;0.05</a:t>
                      </a:r>
                      <a:endParaRPr lang="en-US" sz="32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0.05 – 0.15</a:t>
                      </a:r>
                      <a:endParaRPr lang="en-US" sz="32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&gt;0.15</a:t>
                      </a:r>
                      <a:endParaRPr lang="en-US" sz="3200" dirty="0"/>
                    </a:p>
                  </a:txBody>
                  <a:tcPr>
                    <a:solidFill>
                      <a:srgbClr val="E2A69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Determining Pavement Condition</a:t>
            </a:r>
            <a:endParaRPr lang="en-US" dirty="0"/>
          </a:p>
        </p:txBody>
      </p:sp>
      <p:graphicFrame>
        <p:nvGraphicFramePr>
          <p:cNvPr id="6" name="Content Placeholder 3"/>
          <p:cNvGraphicFramePr>
            <a:graphicFrameLocks noGrp="1"/>
          </p:cNvGraphicFramePr>
          <p:nvPr>
            <p:ph idx="1"/>
          </p:nvPr>
        </p:nvGraphicFramePr>
        <p:xfrm>
          <a:off x="1077680" y="2032906"/>
          <a:ext cx="10099226" cy="40548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96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496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91937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chemeClr val="tx1"/>
                          </a:solidFill>
                        </a:rPr>
                        <a:t>Metric</a:t>
                      </a:r>
                      <a:r>
                        <a:rPr lang="en-US" sz="3200" baseline="0" dirty="0" smtClean="0">
                          <a:solidFill>
                            <a:schemeClr val="tx1"/>
                          </a:solidFill>
                        </a:rPr>
                        <a:t> Rating Results</a:t>
                      </a:r>
                      <a:endParaRPr 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chemeClr val="tx1"/>
                          </a:solidFill>
                        </a:rPr>
                        <a:t>Overall Section Rating</a:t>
                      </a:r>
                      <a:endParaRPr 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87651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All</a:t>
                      </a:r>
                      <a:r>
                        <a:rPr lang="en-US" sz="3200" baseline="0" dirty="0" smtClean="0"/>
                        <a:t> three metrics rated “Good”</a:t>
                      </a:r>
                      <a:endParaRPr lang="en-US" sz="3200" dirty="0"/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Good</a:t>
                      </a:r>
                      <a:endParaRPr lang="en-US" sz="3200" dirty="0"/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87651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More than 2 metrics rated “Poor”</a:t>
                      </a:r>
                      <a:endParaRPr lang="en-US" sz="3200" dirty="0"/>
                    </a:p>
                  </a:txBody>
                  <a:tcPr anchor="ctr">
                    <a:solidFill>
                      <a:srgbClr val="E2A69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Poor</a:t>
                      </a:r>
                      <a:endParaRPr lang="en-US" sz="3200" dirty="0"/>
                    </a:p>
                  </a:txBody>
                  <a:tcPr anchor="ctr">
                    <a:solidFill>
                      <a:srgbClr val="E2A69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87651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All other combinations</a:t>
                      </a:r>
                      <a:endParaRPr lang="en-US" sz="3200" dirty="0"/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Fair</a:t>
                      </a:r>
                      <a:endParaRPr lang="en-US" sz="3200" dirty="0"/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Required Threshold and Penalties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No more than 5% of Interstate Pavements allowed in Poor Condition</a:t>
            </a:r>
          </a:p>
          <a:p>
            <a:r>
              <a:rPr lang="en-US" sz="2400" dirty="0" smtClean="0"/>
              <a:t>If target is not attained for two consecutive years, state must obligate funds to improve the measure.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Bridge Condition Measures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996288" y="2277835"/>
          <a:ext cx="5049613" cy="29463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96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91937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chemeClr val="tx1"/>
                          </a:solidFill>
                        </a:rPr>
                        <a:t>National</a:t>
                      </a:r>
                      <a:r>
                        <a:rPr lang="en-US" sz="3200" baseline="0" dirty="0" smtClean="0">
                          <a:solidFill>
                            <a:schemeClr val="tx1"/>
                          </a:solidFill>
                        </a:rPr>
                        <a:t> Highway System</a:t>
                      </a:r>
                      <a:endParaRPr 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87651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% of</a:t>
                      </a:r>
                      <a:r>
                        <a:rPr lang="en-US" sz="3200" baseline="0" dirty="0" smtClean="0"/>
                        <a:t> Bridges in “Good” Condition</a:t>
                      </a:r>
                      <a:endParaRPr lang="en-US" sz="32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27956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% of Bridges in “Poor” Condition</a:t>
                      </a:r>
                      <a:endParaRPr lang="en-US" sz="3200" dirty="0"/>
                    </a:p>
                  </a:txBody>
                  <a:tcPr>
                    <a:solidFill>
                      <a:srgbClr val="E2A69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" name="Right Brace 4"/>
          <p:cNvSpPr/>
          <p:nvPr/>
        </p:nvSpPr>
        <p:spPr>
          <a:xfrm>
            <a:off x="8180614" y="3045279"/>
            <a:ext cx="840922" cy="2098221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9062357" y="3804557"/>
            <a:ext cx="24084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% By Deck Area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95866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2280" y="775607"/>
            <a:ext cx="8049984" cy="49475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Determining Bridge Condition</a:t>
            </a:r>
            <a:endParaRPr lang="en-US" dirty="0"/>
          </a:p>
        </p:txBody>
      </p:sp>
      <p:graphicFrame>
        <p:nvGraphicFramePr>
          <p:cNvPr id="6" name="Content Placeholder 3"/>
          <p:cNvGraphicFramePr>
            <a:graphicFrameLocks noGrp="1"/>
          </p:cNvGraphicFramePr>
          <p:nvPr>
            <p:ph idx="1"/>
          </p:nvPr>
        </p:nvGraphicFramePr>
        <p:xfrm>
          <a:off x="1077680" y="2032906"/>
          <a:ext cx="10099226" cy="40548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96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496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91937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chemeClr val="tx1"/>
                          </a:solidFill>
                        </a:rPr>
                        <a:t>Metric</a:t>
                      </a:r>
                      <a:r>
                        <a:rPr lang="en-US" sz="3200" baseline="0" dirty="0" smtClean="0">
                          <a:solidFill>
                            <a:schemeClr val="tx1"/>
                          </a:solidFill>
                        </a:rPr>
                        <a:t> Rating Results</a:t>
                      </a:r>
                      <a:endParaRPr 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chemeClr val="tx1"/>
                          </a:solidFill>
                        </a:rPr>
                        <a:t>Overall Section Rating</a:t>
                      </a:r>
                      <a:endParaRPr 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87651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All</a:t>
                      </a:r>
                      <a:r>
                        <a:rPr lang="en-US" sz="3200" baseline="0" dirty="0" smtClean="0"/>
                        <a:t> three metrics rated “Good”</a:t>
                      </a:r>
                      <a:endParaRPr lang="en-US" sz="3200" dirty="0"/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Good</a:t>
                      </a:r>
                      <a:endParaRPr lang="en-US" sz="3200" dirty="0"/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87651">
                <a:tc>
                  <a:txBody>
                    <a:bodyPr/>
                    <a:lstStyle/>
                    <a:p>
                      <a:pPr algn="ctr"/>
                      <a:r>
                        <a:rPr lang="en-US" sz="3200" b="1" u="sng" dirty="0" smtClean="0"/>
                        <a:t>ANY</a:t>
                      </a:r>
                      <a:r>
                        <a:rPr lang="en-US" sz="3200" dirty="0" smtClean="0"/>
                        <a:t> Metric </a:t>
                      </a:r>
                      <a:r>
                        <a:rPr lang="en-US" sz="3200" dirty="0" err="1" smtClean="0"/>
                        <a:t>Rated“Poor</a:t>
                      </a:r>
                      <a:r>
                        <a:rPr lang="en-US" sz="3200" dirty="0" smtClean="0"/>
                        <a:t>”</a:t>
                      </a:r>
                      <a:endParaRPr lang="en-US" sz="3200" dirty="0"/>
                    </a:p>
                  </a:txBody>
                  <a:tcPr anchor="ctr">
                    <a:solidFill>
                      <a:srgbClr val="E2A69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Poor</a:t>
                      </a:r>
                      <a:endParaRPr lang="en-US" sz="3200" dirty="0"/>
                    </a:p>
                  </a:txBody>
                  <a:tcPr anchor="ctr">
                    <a:solidFill>
                      <a:srgbClr val="E2A69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87651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All other combinations</a:t>
                      </a:r>
                      <a:endParaRPr lang="en-US" sz="3200" dirty="0"/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Fair</a:t>
                      </a:r>
                      <a:endParaRPr lang="en-US" sz="3200" dirty="0"/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Required Threshold and Penalties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No more than 10% of NHS Bridge Deck Area allowed in Poor Condition</a:t>
            </a:r>
          </a:p>
          <a:p>
            <a:r>
              <a:rPr lang="en-US" sz="2400" dirty="0" smtClean="0"/>
              <a:t>If target is not attained for three consecutive years, state must obligate funds to improve the measure.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Potential Concerns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Extremely High Threshold for Poor Pavements on Interstate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3"/>
          <p:cNvGraphicFramePr>
            <a:graphicFrameLocks/>
          </p:cNvGraphicFramePr>
          <p:nvPr/>
        </p:nvGraphicFramePr>
        <p:xfrm>
          <a:off x="816423" y="1363435"/>
          <a:ext cx="10066572" cy="35858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575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615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6150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8600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46352">
                <a:tc>
                  <a:txBody>
                    <a:bodyPr/>
                    <a:lstStyle/>
                    <a:p>
                      <a:pPr algn="ctr"/>
                      <a:endParaRPr 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chemeClr val="tx1"/>
                          </a:solidFill>
                        </a:rPr>
                        <a:t>Good</a:t>
                      </a:r>
                      <a:endParaRPr 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chemeClr val="tx1"/>
                          </a:solidFill>
                        </a:rPr>
                        <a:t>Fair</a:t>
                      </a:r>
                      <a:endParaRPr 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chemeClr val="tx1"/>
                          </a:solidFill>
                        </a:rPr>
                        <a:t>Poor</a:t>
                      </a:r>
                      <a:endParaRPr 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892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IRI (inches/mile)</a:t>
                      </a:r>
                      <a:endParaRPr lang="en-US" sz="32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&lt;95</a:t>
                      </a:r>
                      <a:endParaRPr lang="en-US" sz="32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95-170</a:t>
                      </a:r>
                      <a:endParaRPr lang="en-US" sz="32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3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&gt;170</a:t>
                      </a:r>
                    </a:p>
                  </a:txBody>
                  <a:tcPr>
                    <a:solidFill>
                      <a:srgbClr val="E2A69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15858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Cracking (%)</a:t>
                      </a:r>
                      <a:endParaRPr lang="en-US" sz="32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&lt;5%</a:t>
                      </a:r>
                      <a:endParaRPr lang="en-US" sz="32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5% - 10%</a:t>
                      </a:r>
                      <a:endParaRPr lang="en-US" sz="32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&gt;10%</a:t>
                      </a:r>
                      <a:endParaRPr lang="en-US" sz="3200" dirty="0"/>
                    </a:p>
                  </a:txBody>
                  <a:tcPr>
                    <a:solidFill>
                      <a:srgbClr val="E2A69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57366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Rutting (inches)</a:t>
                      </a:r>
                      <a:endParaRPr lang="en-US" sz="32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&lt;0.20</a:t>
                      </a:r>
                      <a:endParaRPr lang="en-US" sz="32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0.20 – 0.40</a:t>
                      </a:r>
                      <a:endParaRPr lang="en-US" sz="32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&gt;0.40</a:t>
                      </a:r>
                      <a:endParaRPr lang="en-US" sz="3200" dirty="0"/>
                    </a:p>
                  </a:txBody>
                  <a:tcPr>
                    <a:solidFill>
                      <a:srgbClr val="E2A69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57366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Faulting (inches)</a:t>
                      </a:r>
                      <a:endParaRPr lang="en-US" sz="32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&lt;0.05</a:t>
                      </a:r>
                      <a:endParaRPr lang="en-US" sz="32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0.05 – 0.15</a:t>
                      </a:r>
                      <a:endParaRPr lang="en-US" sz="32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&gt;0.15</a:t>
                      </a:r>
                      <a:endParaRPr lang="en-US" sz="3200" dirty="0"/>
                    </a:p>
                  </a:txBody>
                  <a:tcPr>
                    <a:solidFill>
                      <a:srgbClr val="E2A69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Moving Ahead for Progress in the 21st Century (MAP-21)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/>
              <a:t>Federal Surface Transportation Funding Bill</a:t>
            </a:r>
          </a:p>
          <a:p>
            <a:r>
              <a:rPr lang="en-US" sz="2400"/>
              <a:t>Signed into Law July 2012</a:t>
            </a:r>
          </a:p>
          <a:p>
            <a:r>
              <a:rPr lang="en-US" sz="2400"/>
              <a:t>Establishes a Performance-Based Program for Highways</a:t>
            </a:r>
            <a:endParaRPr lang="en-US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608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Potential Concerns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Extremely High Threshold for Poor Pavements on Interstate</a:t>
            </a:r>
          </a:p>
          <a:p>
            <a:r>
              <a:rPr lang="en-US" dirty="0" smtClean="0"/>
              <a:t>Missing Data is Considered Poor by Default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Potential Concerns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Extremely High Threshold for Poor Pavements on Interstate</a:t>
            </a:r>
          </a:p>
          <a:p>
            <a:r>
              <a:rPr lang="en-US" dirty="0" smtClean="0"/>
              <a:t>Missing Pavement Data is Considered Poor by Default</a:t>
            </a:r>
          </a:p>
          <a:p>
            <a:r>
              <a:rPr lang="en-US" dirty="0" smtClean="0"/>
              <a:t>Forces Bridge Program to Focus on NHS</a:t>
            </a:r>
          </a:p>
          <a:p>
            <a:r>
              <a:rPr lang="en-US" dirty="0" smtClean="0"/>
              <a:t>Deck Area emphasis may hurt rural areas</a:t>
            </a:r>
          </a:p>
          <a:p>
            <a:r>
              <a:rPr lang="en-US" dirty="0" smtClean="0"/>
              <a:t>Replacement vs. Preservation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Possible KYTC-Specific Measures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4944291" cy="4023360"/>
          </a:xfrm>
        </p:spPr>
        <p:txBody>
          <a:bodyPr>
            <a:normAutofit/>
          </a:bodyPr>
          <a:lstStyle/>
          <a:p>
            <a:r>
              <a:rPr lang="en-US" sz="2400" b="1" dirty="0" smtClean="0"/>
              <a:t>Pavements</a:t>
            </a:r>
          </a:p>
          <a:p>
            <a:r>
              <a:rPr lang="en-US" sz="2400" dirty="0" smtClean="0"/>
              <a:t>% Poor Pavements </a:t>
            </a:r>
            <a:br>
              <a:rPr lang="en-US" sz="2400" dirty="0" smtClean="0"/>
            </a:br>
            <a:r>
              <a:rPr lang="en-US" sz="2400" dirty="0" smtClean="0"/>
              <a:t>(by KYTC Definition, NHS and non-NHS)</a:t>
            </a:r>
          </a:p>
          <a:p>
            <a:r>
              <a:rPr lang="en-US" sz="2400" dirty="0" smtClean="0"/>
              <a:t>% Good Pavements </a:t>
            </a:r>
            <a:br>
              <a:rPr lang="en-US" sz="2400" dirty="0" smtClean="0"/>
            </a:br>
            <a:r>
              <a:rPr lang="en-US" sz="2400" dirty="0" smtClean="0"/>
              <a:t>(by KYTC Definition, NHS and non-NHS)</a:t>
            </a:r>
          </a:p>
          <a:p>
            <a:r>
              <a:rPr lang="en-US" sz="2400" dirty="0" smtClean="0"/>
              <a:t>Average Remaining Service Life</a:t>
            </a:r>
            <a:br>
              <a:rPr lang="en-US" sz="2400" dirty="0" smtClean="0"/>
            </a:br>
            <a:r>
              <a:rPr lang="en-US" sz="2400" dirty="0" smtClean="0"/>
              <a:t>(NHS and non-NHS)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645729" y="1843012"/>
            <a:ext cx="4610099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marL="91440" marR="0" lvl="0" indent="-9144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Bridges</a:t>
            </a:r>
          </a:p>
          <a:p>
            <a:pPr marL="91440" marR="0" lvl="0" indent="-9144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tabLst/>
              <a:defRPr/>
            </a:pPr>
            <a:r>
              <a:rPr lang="en-US" sz="2400" noProof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# of Substandard Bridges on State Routes</a:t>
            </a:r>
          </a:p>
          <a:p>
            <a:pPr marL="91440" marR="0" lvl="0" indent="-9144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tabLst/>
              <a:defRPr/>
            </a:pP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# of Structurally Deficient Bridges (entire system)</a:t>
            </a:r>
          </a:p>
          <a:p>
            <a:pPr marL="91440" marR="0" lvl="0" indent="-9144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tabLst/>
              <a:defRPr/>
            </a:pP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% Structurally Deficient Deck Area (entire system)</a:t>
            </a:r>
            <a:endParaRPr lang="en-US" sz="2400" noProof="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91440" marR="0" lvl="0" indent="-9144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Questions/Comments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pPr algn="ctr"/>
            <a:r>
              <a:rPr lang="en-US" sz="2400" dirty="0" smtClean="0"/>
              <a:t>Comment period open until May 8, 2015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Performance Based Program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/>
              <a:t>Focus on National Transportation Goals</a:t>
            </a:r>
          </a:p>
          <a:p>
            <a:r>
              <a:rPr lang="en-US" sz="2400"/>
              <a:t>Increase Accountability and Transparency</a:t>
            </a:r>
          </a:p>
          <a:p>
            <a:r>
              <a:rPr lang="en-US" sz="2400"/>
              <a:t>Improve Investment Decisionmaking</a:t>
            </a:r>
          </a:p>
        </p:txBody>
      </p:sp>
    </p:spTree>
    <p:extLst>
      <p:ext uri="{BB962C8B-B14F-4D97-AF65-F5344CB8AC3E}">
        <p14:creationId xmlns:p14="http://schemas.microsoft.com/office/powerpoint/2010/main" val="332655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Focus Areas for Performance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/>
              <a:t>Safety</a:t>
            </a:r>
          </a:p>
          <a:p>
            <a:r>
              <a:rPr lang="en-US" sz="2400"/>
              <a:t>Infrastructure Condition</a:t>
            </a:r>
          </a:p>
          <a:p>
            <a:r>
              <a:rPr lang="en-US" sz="2400"/>
              <a:t>Congestion Reduction</a:t>
            </a:r>
          </a:p>
          <a:p>
            <a:r>
              <a:rPr lang="en-US" sz="2400"/>
              <a:t>System Reliability</a:t>
            </a:r>
          </a:p>
          <a:p>
            <a:r>
              <a:rPr lang="en-US" sz="2400"/>
              <a:t>Freight Movement and Economic Vitality</a:t>
            </a:r>
          </a:p>
          <a:p>
            <a:r>
              <a:rPr lang="en-US" sz="2400"/>
              <a:t>Environmental Sustainability</a:t>
            </a:r>
          </a:p>
          <a:p>
            <a:r>
              <a:rPr lang="en-US" sz="2400"/>
              <a:t>Reduced Project Delivery Delays</a:t>
            </a:r>
          </a:p>
        </p:txBody>
      </p:sp>
    </p:spTree>
    <p:extLst>
      <p:ext uri="{BB962C8B-B14F-4D97-AF65-F5344CB8AC3E}">
        <p14:creationId xmlns:p14="http://schemas.microsoft.com/office/powerpoint/2010/main" val="2988363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Focus Areas for Performance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/>
              <a:t>Safety</a:t>
            </a:r>
          </a:p>
          <a:p>
            <a:r>
              <a:rPr lang="en-US" sz="2400"/>
              <a:t>Infrastructure Condition</a:t>
            </a:r>
          </a:p>
          <a:p>
            <a:r>
              <a:rPr lang="en-US" sz="2400"/>
              <a:t>Congestion Reduction</a:t>
            </a:r>
          </a:p>
          <a:p>
            <a:r>
              <a:rPr lang="en-US" sz="2400"/>
              <a:t>System Reliability</a:t>
            </a:r>
          </a:p>
          <a:p>
            <a:r>
              <a:rPr lang="en-US" sz="2400"/>
              <a:t>Freight Movement and Economic Vitality</a:t>
            </a:r>
          </a:p>
          <a:p>
            <a:r>
              <a:rPr lang="en-US" sz="2400"/>
              <a:t>Environmental Sustainability</a:t>
            </a:r>
          </a:p>
          <a:p>
            <a:r>
              <a:rPr lang="en-US" sz="2400"/>
              <a:t>Reduced Project Delivery Delays</a:t>
            </a:r>
          </a:p>
        </p:txBody>
      </p:sp>
      <p:sp>
        <p:nvSpPr>
          <p:cNvPr id="4" name="Oval 3"/>
          <p:cNvSpPr/>
          <p:nvPr/>
        </p:nvSpPr>
        <p:spPr>
          <a:xfrm>
            <a:off x="827691" y="2187575"/>
            <a:ext cx="3672872" cy="712788"/>
          </a:xfrm>
          <a:prstGeom prst="ellips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318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Infrastructure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4163" y="1829422"/>
            <a:ext cx="10058400" cy="4023360"/>
          </a:xfrm>
        </p:spPr>
        <p:txBody>
          <a:bodyPr>
            <a:normAutofit/>
          </a:bodyPr>
          <a:lstStyle/>
          <a:p>
            <a:r>
              <a:rPr lang="en-US" sz="2400"/>
              <a:t>Pavement</a:t>
            </a:r>
          </a:p>
          <a:p>
            <a:r>
              <a:rPr lang="en-US" sz="2400"/>
              <a:t>Bridges</a:t>
            </a:r>
          </a:p>
          <a:p>
            <a:r>
              <a:rPr lang="en-US" sz="2400"/>
              <a:t>Guardrail</a:t>
            </a:r>
          </a:p>
          <a:p>
            <a:r>
              <a:rPr lang="en-US" sz="2400"/>
              <a:t>Signs</a:t>
            </a:r>
          </a:p>
          <a:p>
            <a:r>
              <a:rPr lang="en-US" sz="2400"/>
              <a:t>Signals</a:t>
            </a:r>
          </a:p>
          <a:p>
            <a:r>
              <a:rPr lang="en-US" sz="2400"/>
              <a:t>Striping</a:t>
            </a:r>
          </a:p>
          <a:p>
            <a:r>
              <a:rPr lang="en-US" sz="2400"/>
              <a:t>Pipes</a:t>
            </a:r>
          </a:p>
          <a:p>
            <a:r>
              <a:rPr lang="en-US" sz="2400"/>
              <a:t>Etc.</a:t>
            </a:r>
          </a:p>
          <a:p>
            <a:endParaRPr lang="en-US" sz="2400"/>
          </a:p>
          <a:p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85013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Infrastructure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4163" y="1829422"/>
            <a:ext cx="10058400" cy="4023360"/>
          </a:xfrm>
        </p:spPr>
        <p:txBody>
          <a:bodyPr>
            <a:normAutofit/>
          </a:bodyPr>
          <a:lstStyle/>
          <a:p>
            <a:r>
              <a:rPr lang="en-US" sz="2400"/>
              <a:t>Pavement</a:t>
            </a:r>
          </a:p>
          <a:p>
            <a:r>
              <a:rPr lang="en-US" sz="2400"/>
              <a:t>Bridges</a:t>
            </a:r>
          </a:p>
          <a:p>
            <a:r>
              <a:rPr lang="en-US" sz="2400"/>
              <a:t>Guardrail</a:t>
            </a:r>
          </a:p>
          <a:p>
            <a:r>
              <a:rPr lang="en-US" sz="2400"/>
              <a:t>Signs</a:t>
            </a:r>
          </a:p>
          <a:p>
            <a:r>
              <a:rPr lang="en-US" sz="2400"/>
              <a:t>Signals</a:t>
            </a:r>
          </a:p>
          <a:p>
            <a:r>
              <a:rPr lang="en-US" sz="2400"/>
              <a:t>Striping</a:t>
            </a:r>
          </a:p>
          <a:p>
            <a:r>
              <a:rPr lang="en-US" sz="2400"/>
              <a:t>Pipes</a:t>
            </a:r>
          </a:p>
          <a:p>
            <a:r>
              <a:rPr lang="en-US" sz="2400"/>
              <a:t>Etc.</a:t>
            </a:r>
          </a:p>
          <a:p>
            <a:endParaRPr lang="en-US" sz="2400"/>
          </a:p>
          <a:p>
            <a:endParaRPr lang="en-US" sz="2400"/>
          </a:p>
        </p:txBody>
      </p:sp>
      <p:sp>
        <p:nvSpPr>
          <p:cNvPr id="4" name="Oval 3"/>
          <p:cNvSpPr/>
          <p:nvPr/>
        </p:nvSpPr>
        <p:spPr>
          <a:xfrm>
            <a:off x="845910" y="1617982"/>
            <a:ext cx="1742616" cy="1209675"/>
          </a:xfrm>
          <a:prstGeom prst="ellips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2948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Notice of Proposed Rulemaking (NPRM) for Pavement and Bridge Conditions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Published January 5, 2015</a:t>
            </a:r>
          </a:p>
          <a:p>
            <a:r>
              <a:rPr lang="en-US"/>
              <a:t>Establishes Required Performance Measures and Targets for National Highway System</a:t>
            </a:r>
          </a:p>
          <a:p>
            <a:r>
              <a:rPr lang="en-US"/>
              <a:t>Comment Period through May 8, 2015</a:t>
            </a:r>
          </a:p>
        </p:txBody>
      </p:sp>
    </p:spTree>
    <p:extLst>
      <p:ext uri="{BB962C8B-B14F-4D97-AF65-F5344CB8AC3E}">
        <p14:creationId xmlns:p14="http://schemas.microsoft.com/office/powerpoint/2010/main" val="2106020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Pavement Condition Measures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077680" y="2032906"/>
          <a:ext cx="10099226" cy="28075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96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496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91937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chemeClr val="tx1"/>
                          </a:solidFill>
                        </a:rPr>
                        <a:t>INTERSTATES</a:t>
                      </a:r>
                      <a:endParaRPr 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chemeClr val="tx1"/>
                          </a:solidFill>
                        </a:rPr>
                        <a:t>NON-INTERSTATE</a:t>
                      </a:r>
                      <a:r>
                        <a:rPr lang="en-US" sz="3200" baseline="0" dirty="0" smtClean="0">
                          <a:solidFill>
                            <a:schemeClr val="tx1"/>
                          </a:solidFill>
                        </a:rPr>
                        <a:t> NHS</a:t>
                      </a:r>
                      <a:endParaRPr 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87651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% of</a:t>
                      </a:r>
                      <a:r>
                        <a:rPr lang="en-US" sz="3200" baseline="0" dirty="0" smtClean="0"/>
                        <a:t> “Good” Pavements</a:t>
                      </a:r>
                      <a:endParaRPr lang="en-US" sz="32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% of “Good” Pavements</a:t>
                      </a:r>
                      <a:endParaRPr lang="en-US" sz="32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27956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% of “Poor” Pavements</a:t>
                      </a:r>
                      <a:endParaRPr lang="en-US" sz="3200" dirty="0"/>
                    </a:p>
                  </a:txBody>
                  <a:tcPr>
                    <a:solidFill>
                      <a:srgbClr val="E2A69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%</a:t>
                      </a:r>
                      <a:r>
                        <a:rPr lang="en-US" sz="3200" baseline="0" dirty="0" smtClean="0"/>
                        <a:t> of “Poor” Pavements</a:t>
                      </a:r>
                      <a:endParaRPr lang="en-US" sz="3200" dirty="0"/>
                    </a:p>
                  </a:txBody>
                  <a:tcPr>
                    <a:solidFill>
                      <a:srgbClr val="E2A69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95866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514949"/>
      </a:dk2>
      <a:lt2>
        <a:srgbClr val="E1E1DB"/>
      </a:lt2>
      <a:accent1>
        <a:srgbClr val="9DBFBE"/>
      </a:accent1>
      <a:accent2>
        <a:srgbClr val="DB8631"/>
      </a:accent2>
      <a:accent3>
        <a:srgbClr val="E3CC5A"/>
      </a:accent3>
      <a:accent4>
        <a:srgbClr val="ACADA8"/>
      </a:accent4>
      <a:accent5>
        <a:srgbClr val="927C61"/>
      </a:accent5>
      <a:accent6>
        <a:srgbClr val="B3B435"/>
      </a:accent6>
      <a:hlink>
        <a:srgbClr val="0000FF"/>
      </a:hlink>
      <a:folHlink>
        <a:srgbClr val="800080"/>
      </a:folHlink>
    </a:clrScheme>
    <a:fontScheme name="Retrospect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243AF7DC-D15B-41C0-AE81-23980D1B9FC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4AE620AAE2AEB4487F1A743D73B8D7F" ma:contentTypeVersion="0" ma:contentTypeDescription="Create a new document." ma:contentTypeScope="" ma:versionID="88ce93165ea32dc532d4576520ece2b9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1b05d82d297216baf5b26c55225140d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A4B6C51-D7E7-472A-A665-8F9161A8C583}"/>
</file>

<file path=customXml/itemProps2.xml><?xml version="1.0" encoding="utf-8"?>
<ds:datastoreItem xmlns:ds="http://schemas.openxmlformats.org/officeDocument/2006/customXml" ds:itemID="{741FCED1-C019-488B-9F15-57D11483151F}"/>
</file>

<file path=customXml/itemProps3.xml><?xml version="1.0" encoding="utf-8"?>
<ds:datastoreItem xmlns:ds="http://schemas.openxmlformats.org/officeDocument/2006/customXml" ds:itemID="{AC3623DF-CE0A-4D84-ACD1-FDEB04B16877}"/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55</TotalTime>
  <Words>572</Words>
  <Application>Microsoft Office PowerPoint</Application>
  <PresentationFormat>Widescreen</PresentationFormat>
  <Paragraphs>163</Paragraphs>
  <Slides>23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6" baseType="lpstr">
      <vt:lpstr>Calibri</vt:lpstr>
      <vt:lpstr>Calibri Light</vt:lpstr>
      <vt:lpstr>Retrospect</vt:lpstr>
      <vt:lpstr>MAP 21 Performance Measures for Pavements and Bridges</vt:lpstr>
      <vt:lpstr>Moving Ahead for Progress in the 21st Century (MAP-21)</vt:lpstr>
      <vt:lpstr>Performance Based Program</vt:lpstr>
      <vt:lpstr>Focus Areas for Performance</vt:lpstr>
      <vt:lpstr>Focus Areas for Performance</vt:lpstr>
      <vt:lpstr>Infrastructure</vt:lpstr>
      <vt:lpstr>Infrastructure</vt:lpstr>
      <vt:lpstr>Notice of Proposed Rulemaking (NPRM) for Pavement and Bridge Conditions</vt:lpstr>
      <vt:lpstr>Pavement Condition Measures</vt:lpstr>
      <vt:lpstr>Required Metrics </vt:lpstr>
      <vt:lpstr>How are “Good” and “Poor” Defined?</vt:lpstr>
      <vt:lpstr>Determining Pavement Condition</vt:lpstr>
      <vt:lpstr>Required Threshold and Penalties </vt:lpstr>
      <vt:lpstr>Bridge Condition Measures</vt:lpstr>
      <vt:lpstr>PowerPoint Presentation</vt:lpstr>
      <vt:lpstr>Determining Bridge Condition</vt:lpstr>
      <vt:lpstr>Required Threshold and Penalties </vt:lpstr>
      <vt:lpstr>Potential Concerns</vt:lpstr>
      <vt:lpstr>PowerPoint Presentation</vt:lpstr>
      <vt:lpstr>Potential Concerns</vt:lpstr>
      <vt:lpstr>Potential Concerns</vt:lpstr>
      <vt:lpstr>Possible KYTC-Specific Measures </vt:lpstr>
      <vt:lpstr>Questions/Comments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Wilcoxson, Jon (KYTC)</dc:creator>
  <cp:lastModifiedBy>Mills, Deanna P (KYTC)</cp:lastModifiedBy>
  <cp:revision>8</cp:revision>
  <dcterms:created xsi:type="dcterms:W3CDTF">2014-09-12T02:11:56Z</dcterms:created>
  <dcterms:modified xsi:type="dcterms:W3CDTF">2018-07-24T18:03:37Z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0x010100B4AE620AAE2AEB4487F1A743D73B8D7F</vt:lpwstr>
  </property>
</Properties>
</file>